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3" r:id="rId7"/>
    <p:sldId id="264" r:id="rId8"/>
    <p:sldId id="257" r:id="rId9"/>
    <p:sldId id="261" r:id="rId10"/>
    <p:sldId id="262" r:id="rId11"/>
    <p:sldId id="265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76F48-0857-4C49-9CFF-786555B2D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C2FF8-9E42-194B-B52D-9F6A611C6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FA2748-454D-904A-9058-AC50A797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AFF-D3D7-2747-AD71-AF126C081AE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F71468-898F-1A48-9B50-22265B75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EA6C66-83A1-5341-9919-B7ADB978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860-7FD9-0D4F-8EC5-E012065D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1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52825-A4CC-354D-9563-AA36E2E8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51AE1E-54C8-2949-9D6F-402600D53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5A9849-D4B4-0042-B829-E6391355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AFF-D3D7-2747-AD71-AF126C081AE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06EEE0-B102-0145-BC08-4B38C13D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999643-98BA-5C46-8B25-0D18DA44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860-7FD9-0D4F-8EC5-E012065D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4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FC1D86-D973-9D4B-ABFA-C951363B8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F51D17-14AF-0D45-97E7-6CA6A6079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84AB98-EC12-404C-8CF1-AF4D6467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AFF-D3D7-2747-AD71-AF126C081AE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C9A23D-8CCD-A14C-BC95-8499F5A9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BF482B-9E03-A244-AC6D-2BC6ED08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860-7FD9-0D4F-8EC5-E012065D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0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BC0A6-E8ED-B74C-8DA6-4E90B6F1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11A253-AE3C-204C-919E-AD696B968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978111-FC38-7E4D-B841-5BF19F27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AFF-D3D7-2747-AD71-AF126C081AE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D71CDC-8E83-DD44-95EF-4FDA5E7D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6EA8B4-6141-664A-8FFF-1EA29458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860-7FD9-0D4F-8EC5-E012065D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C74BB8-8015-234D-AB5F-518861B2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0E45EA-2327-C648-906B-A5E237304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6D78F-BEF5-994E-BABA-A0DE50B2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AFF-D3D7-2747-AD71-AF126C081AE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F57D4D-C1C2-3448-A31E-64736F3A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C4F86E-BDEB-0D4A-8833-F765294E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860-7FD9-0D4F-8EC5-E012065D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3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36B24-5DF7-3C42-B2FD-E080F6C6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1BE77B-93A2-D646-A25D-DC2B6FC3A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6D1A2B-5856-564A-B395-F9B1FC3A2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BB02AA-0845-E54B-94FA-424B6761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AFF-D3D7-2747-AD71-AF126C081AE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9095F4-A8AE-0749-B990-A612940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B3A6BD-D240-5347-889E-BE4DBE60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860-7FD9-0D4F-8EC5-E012065D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2741B-9AD4-A24E-86A6-0EF681FC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652CCD-D461-B04F-8955-10B18836B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88301A-7A71-F84A-9351-883AE6785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C87AC7A-E33C-184D-8610-EBFC6EFEA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8F33A7-27D4-8445-97EE-74BEF98D2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89D0F6-7DB0-AC4D-BCA4-1268CED4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AFF-D3D7-2747-AD71-AF126C081AE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E14472B-251A-9443-9D4B-CB528E12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A20E10-F69A-D24E-81FD-C0449F28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860-7FD9-0D4F-8EC5-E012065D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5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EC8A1-A295-A94C-9DF6-DAC976F6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2FB30A-F6F4-B947-9EF9-7E1D25A3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AFF-D3D7-2747-AD71-AF126C081AE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63B4CA-7666-7746-A60F-43D7EF22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39A830-34D9-AC42-8266-87794F54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860-7FD9-0D4F-8EC5-E012065D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1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FB7610-A345-6B4B-981B-187046D0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AFF-D3D7-2747-AD71-AF126C081AE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EC24E3-5916-7B44-BBAC-2C833BE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CD029C-44C4-BB4F-B1C5-A77B5605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860-7FD9-0D4F-8EC5-E012065D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8ADFC-57D9-B84E-80AA-5CC6BDA4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6853EA-229C-1F47-BAEF-62C299C43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EAC5DA-57A1-FB4F-9A9A-E0A08E609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670D7E-96E2-E34B-A118-A85056AA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AFF-D3D7-2747-AD71-AF126C081AE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4A63C7-B59F-A449-8D98-FAAC920B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0DEF54-09C0-8F45-B7AE-07BC8521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860-7FD9-0D4F-8EC5-E012065D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5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A4507-F4C1-FE49-9A28-3D9DAFED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E36913-9B69-464B-B930-60ED80739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573EDF-C6FF-204D-B008-2C5ABD3D9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6B8FF4-4FD2-E248-8B5D-0B8151D0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4AFF-D3D7-2747-AD71-AF126C081AE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4D1CD8-EC4D-C345-85E9-0D530E1F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7069FA-0975-7A4B-A404-C29503FF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860-7FD9-0D4F-8EC5-E012065D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9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AFB90B-4B71-0D42-B3BC-464AA517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04F11A-149B-9E46-A7D8-CC10B7554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5A80FC-C3FC-4C40-8C9E-62FB5029E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4AFF-D3D7-2747-AD71-AF126C081AE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D2C2C-F307-5F41-B74E-B6B40EBE0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D00BB3-2B47-BE4A-BFF2-7B40B6388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0C860-7FD9-0D4F-8EC5-E012065D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iJw1qLC0X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player&#10;&#10;Description automatically generated">
            <a:extLst>
              <a:ext uri="{FF2B5EF4-FFF2-40B4-BE49-F238E27FC236}">
                <a16:creationId xmlns:a16="http://schemas.microsoft.com/office/drawing/2014/main" xmlns="" id="{0EC056D6-5099-7242-8AAB-621D7B52CA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011" y="5922688"/>
            <a:ext cx="2696656" cy="8089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BE741A-A14D-634D-A5C9-B21E83959718}"/>
              </a:ext>
            </a:extLst>
          </p:cNvPr>
          <p:cNvSpPr txBox="1"/>
          <p:nvPr/>
        </p:nvSpPr>
        <p:spPr>
          <a:xfrm>
            <a:off x="4512214" y="1028343"/>
            <a:ext cx="6860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5E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ARTSREADY TRAINEESHIP MODEL </a:t>
            </a:r>
            <a:endParaRPr lang="en-US" sz="6000" b="1" dirty="0">
              <a:solidFill>
                <a:srgbClr val="5E3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428694E-55D6-5548-AF21-414EAEBBFDC3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05" y="0"/>
            <a:ext cx="349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81576" y="4537344"/>
            <a:ext cx="6153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"Building Back Better: Wellbeing - Galleries and Young People"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293" y="5922688"/>
            <a:ext cx="1914010" cy="7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player&#10;&#10;Description automatically generated">
            <a:extLst>
              <a:ext uri="{FF2B5EF4-FFF2-40B4-BE49-F238E27FC236}">
                <a16:creationId xmlns:a16="http://schemas.microsoft.com/office/drawing/2014/main" xmlns="" id="{0EC056D6-5099-7242-8AAB-621D7B52CA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75" y="6054810"/>
            <a:ext cx="2350442" cy="70513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19DC57B-76BD-624B-B83B-3F56FE469205}"/>
              </a:ext>
            </a:extLst>
          </p:cNvPr>
          <p:cNvCxnSpPr>
            <a:cxnSpLocks/>
          </p:cNvCxnSpPr>
          <p:nvPr/>
        </p:nvCxnSpPr>
        <p:spPr>
          <a:xfrm>
            <a:off x="-1" y="5773466"/>
            <a:ext cx="12192001" cy="0"/>
          </a:xfrm>
          <a:prstGeom prst="straightConnector1">
            <a:avLst/>
          </a:prstGeom>
          <a:ln w="44450">
            <a:solidFill>
              <a:srgbClr val="5E35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1EE2D78-CB2E-3B4C-A2C8-53284FB4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5"/>
          <a:stretch/>
        </p:blipFill>
        <p:spPr>
          <a:xfrm rot="16442119">
            <a:off x="-3863386" y="-196355"/>
            <a:ext cx="8234618" cy="5839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E59027-305A-8E49-AE53-09EF495D2846}"/>
              </a:ext>
            </a:extLst>
          </p:cNvPr>
          <p:cNvSpPr txBox="1"/>
          <p:nvPr/>
        </p:nvSpPr>
        <p:spPr>
          <a:xfrm>
            <a:off x="3722195" y="473097"/>
            <a:ext cx="722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5E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</a:t>
            </a:r>
            <a:r>
              <a:rPr lang="en-US" sz="4800" b="1" dirty="0" err="1">
                <a:solidFill>
                  <a:srgbClr val="5E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ArtsReady</a:t>
            </a:r>
            <a:r>
              <a:rPr lang="en-US" sz="4800" b="1" dirty="0">
                <a:solidFill>
                  <a:srgbClr val="5E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5E3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65F001-3CFC-F545-AEE4-2C2610D2D4CE}"/>
              </a:ext>
            </a:extLst>
          </p:cNvPr>
          <p:cNvSpPr txBox="1"/>
          <p:nvPr/>
        </p:nvSpPr>
        <p:spPr>
          <a:xfrm>
            <a:off x="3722195" y="1751693"/>
            <a:ext cx="70633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err="1"/>
              <a:t>ArtsReady</a:t>
            </a:r>
            <a:r>
              <a:rPr lang="en-AU" sz="2400" dirty="0"/>
              <a:t> is </a:t>
            </a:r>
            <a:r>
              <a:rPr lang="en-AU" sz="2400" dirty="0" smtClean="0"/>
              <a:t>a traineeship </a:t>
            </a:r>
            <a:r>
              <a:rPr lang="en-AU" sz="2400" dirty="0"/>
              <a:t>program </a:t>
            </a:r>
            <a:r>
              <a:rPr lang="en-AU" sz="2400" dirty="0" smtClean="0"/>
              <a:t>for people wanting to work in the arts</a:t>
            </a:r>
            <a:r>
              <a:rPr lang="en-AU" sz="2400" dirty="0"/>
              <a:t>, cultural and creative industries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We’re </a:t>
            </a:r>
            <a:r>
              <a:rPr lang="en-AU" sz="2400" dirty="0"/>
              <a:t>a program of AFL SportsReady Limited, a not-for-profit organisation that specialises in education and employment </a:t>
            </a:r>
            <a:r>
              <a:rPr lang="en-AU" sz="2400" dirty="0" smtClean="0"/>
              <a:t>for </a:t>
            </a:r>
            <a:r>
              <a:rPr lang="en-AU" sz="2400" dirty="0"/>
              <a:t>over 27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err="1"/>
              <a:t>ArtsReadys</a:t>
            </a:r>
            <a:r>
              <a:rPr lang="en-AU" sz="2400" dirty="0"/>
              <a:t> traineeship model works </a:t>
            </a:r>
            <a:r>
              <a:rPr lang="en-AU" sz="2400" dirty="0" smtClean="0"/>
              <a:t>with secondary </a:t>
            </a:r>
            <a:r>
              <a:rPr lang="en-AU" sz="2400" dirty="0"/>
              <a:t>schools both public and private, galleries, libraries and museums and many other sectors in the arts, cultural and creative industries.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358" y="6009588"/>
            <a:ext cx="191431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3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3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pic>
        <p:nvPicPr>
          <p:cNvPr id="9" name="Picture 8" descr="What is a Traineeship - Inf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4538"/>
            <a:ext cx="12192000" cy="430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Jw1qLC0X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44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player&#10;&#10;Description automatically generated">
            <a:extLst>
              <a:ext uri="{FF2B5EF4-FFF2-40B4-BE49-F238E27FC236}">
                <a16:creationId xmlns:a16="http://schemas.microsoft.com/office/drawing/2014/main" xmlns="" id="{0EC056D6-5099-7242-8AAB-621D7B52CA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28" y="5982734"/>
            <a:ext cx="2350442" cy="705133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xmlns="" id="{87FADDA7-93B8-8948-8E67-DF029B69965A}"/>
              </a:ext>
            </a:extLst>
          </p:cNvPr>
          <p:cNvCxnSpPr>
            <a:cxnSpLocks/>
          </p:cNvCxnSpPr>
          <p:nvPr/>
        </p:nvCxnSpPr>
        <p:spPr>
          <a:xfrm>
            <a:off x="-1" y="5773466"/>
            <a:ext cx="12192001" cy="0"/>
          </a:xfrm>
          <a:prstGeom prst="straightConnector1">
            <a:avLst/>
          </a:prstGeom>
          <a:ln w="44450">
            <a:solidFill>
              <a:srgbClr val="5E35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E1D1F24-ECCA-D844-8020-074F0CB867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5"/>
          <a:stretch/>
        </p:blipFill>
        <p:spPr>
          <a:xfrm rot="16442119">
            <a:off x="-3874403" y="-207372"/>
            <a:ext cx="8234618" cy="58393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98DA68-4799-554F-B7C0-20E3F355F322}"/>
              </a:ext>
            </a:extLst>
          </p:cNvPr>
          <p:cNvSpPr txBox="1"/>
          <p:nvPr/>
        </p:nvSpPr>
        <p:spPr>
          <a:xfrm>
            <a:off x="3722195" y="473097"/>
            <a:ext cx="7221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5E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 genuine opportunities in galleries?</a:t>
            </a:r>
            <a:endParaRPr lang="en-US" sz="3200" b="1" dirty="0">
              <a:solidFill>
                <a:srgbClr val="5E3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BDBDEA-3FD5-3442-8AC7-2B6BFC2D55B7}"/>
              </a:ext>
            </a:extLst>
          </p:cNvPr>
          <p:cNvSpPr txBox="1"/>
          <p:nvPr/>
        </p:nvSpPr>
        <p:spPr>
          <a:xfrm>
            <a:off x="3722195" y="1751693"/>
            <a:ext cx="7063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 month support traineeships in the digital environment through your accelerated digitisation of collections projects and of the customer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interactions and transactions—driven mostly by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prevalence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of online and mobile ticket purchasing. </a:t>
            </a: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ArtsReady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roles are entry level and often attract a younger cohort that are digitally savvy.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955" y="5901415"/>
            <a:ext cx="191431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player&#10;&#10;Description automatically generated">
            <a:extLst>
              <a:ext uri="{FF2B5EF4-FFF2-40B4-BE49-F238E27FC236}">
                <a16:creationId xmlns:a16="http://schemas.microsoft.com/office/drawing/2014/main" xmlns="" id="{0EC056D6-5099-7242-8AAB-621D7B52CA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75" y="6054810"/>
            <a:ext cx="2350442" cy="70513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19DC57B-76BD-624B-B83B-3F56FE469205}"/>
              </a:ext>
            </a:extLst>
          </p:cNvPr>
          <p:cNvCxnSpPr>
            <a:cxnSpLocks/>
          </p:cNvCxnSpPr>
          <p:nvPr/>
        </p:nvCxnSpPr>
        <p:spPr>
          <a:xfrm>
            <a:off x="-1" y="5773466"/>
            <a:ext cx="12192001" cy="0"/>
          </a:xfrm>
          <a:prstGeom prst="straightConnector1">
            <a:avLst/>
          </a:prstGeom>
          <a:ln w="44450">
            <a:solidFill>
              <a:srgbClr val="5E35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1EE2D78-CB2E-3B4C-A2C8-53284FB4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5"/>
          <a:stretch/>
        </p:blipFill>
        <p:spPr>
          <a:xfrm rot="16442119">
            <a:off x="-3863386" y="-196355"/>
            <a:ext cx="8234618" cy="5839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E59027-305A-8E49-AE53-09EF495D2846}"/>
              </a:ext>
            </a:extLst>
          </p:cNvPr>
          <p:cNvSpPr txBox="1"/>
          <p:nvPr/>
        </p:nvSpPr>
        <p:spPr>
          <a:xfrm>
            <a:off x="3722195" y="473097"/>
            <a:ext cx="722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E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roles in the past year</a:t>
            </a:r>
            <a:endParaRPr lang="en-US" sz="3600" b="1" dirty="0">
              <a:solidFill>
                <a:srgbClr val="5E3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65F001-3CFC-F545-AEE4-2C2610D2D4CE}"/>
              </a:ext>
            </a:extLst>
          </p:cNvPr>
          <p:cNvSpPr txBox="1"/>
          <p:nvPr/>
        </p:nvSpPr>
        <p:spPr>
          <a:xfrm>
            <a:off x="3722195" y="1751693"/>
            <a:ext cx="70633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In the last twelve months we’ve filled over 60 roles. They’ve been </a:t>
            </a:r>
            <a:r>
              <a:rPr lang="en-AU" sz="2400" dirty="0" smtClean="0"/>
              <a:t>traineeships as; interactive </a:t>
            </a:r>
            <a:r>
              <a:rPr lang="en-AU" sz="2400" dirty="0"/>
              <a:t>media technicians, digital </a:t>
            </a:r>
            <a:r>
              <a:rPr lang="en-AU" sz="2400" dirty="0" smtClean="0"/>
              <a:t>marketers, IT support staff, </a:t>
            </a:r>
            <a:r>
              <a:rPr lang="en-AU" sz="2400" dirty="0"/>
              <a:t>arts and </a:t>
            </a:r>
            <a:r>
              <a:rPr lang="en-AU" sz="2400" dirty="0" smtClean="0"/>
              <a:t>drama support, events trainees, </a:t>
            </a:r>
            <a:r>
              <a:rPr lang="en-AU" sz="2400" dirty="0"/>
              <a:t>quality assurance </a:t>
            </a:r>
            <a:r>
              <a:rPr lang="en-AU" sz="2400" dirty="0" smtClean="0"/>
              <a:t>testers in </a:t>
            </a:r>
            <a:r>
              <a:rPr lang="en-AU" sz="2400" dirty="0"/>
              <a:t>gaming, performing </a:t>
            </a:r>
            <a:r>
              <a:rPr lang="en-AU" sz="2400" dirty="0" smtClean="0"/>
              <a:t>arts trainees, programmers, </a:t>
            </a:r>
            <a:r>
              <a:rPr lang="en-AU" sz="2400" dirty="0"/>
              <a:t>production and </a:t>
            </a:r>
            <a:r>
              <a:rPr lang="en-AU" sz="2400" dirty="0" smtClean="0"/>
              <a:t>curatorial roles, library support, </a:t>
            </a:r>
            <a:r>
              <a:rPr lang="en-AU" sz="2400" dirty="0"/>
              <a:t>3D </a:t>
            </a:r>
            <a:r>
              <a:rPr lang="en-AU" sz="2400" dirty="0" smtClean="0"/>
              <a:t>visualisers, </a:t>
            </a:r>
            <a:r>
              <a:rPr lang="en-AU" sz="2400" dirty="0"/>
              <a:t>arts </a:t>
            </a:r>
            <a:r>
              <a:rPr lang="en-AU" sz="2400" dirty="0" smtClean="0"/>
              <a:t>administrators, </a:t>
            </a:r>
            <a:r>
              <a:rPr lang="en-AU" sz="2400" dirty="0"/>
              <a:t>assistant </a:t>
            </a:r>
            <a:r>
              <a:rPr lang="en-AU" sz="2400" dirty="0" smtClean="0"/>
              <a:t>producers, communications support staff </a:t>
            </a:r>
            <a:r>
              <a:rPr lang="en-AU" sz="2400" dirty="0"/>
              <a:t>and visual arts </a:t>
            </a:r>
            <a:r>
              <a:rPr lang="en-AU" sz="2400" dirty="0" smtClean="0"/>
              <a:t>trainees.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358" y="6009588"/>
            <a:ext cx="191431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player&#10;&#10;Description automatically generated">
            <a:extLst>
              <a:ext uri="{FF2B5EF4-FFF2-40B4-BE49-F238E27FC236}">
                <a16:creationId xmlns:a16="http://schemas.microsoft.com/office/drawing/2014/main" xmlns="" id="{0EC056D6-5099-7242-8AAB-621D7B52CA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75" y="6054810"/>
            <a:ext cx="2350442" cy="70513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19DC57B-76BD-624B-B83B-3F56FE469205}"/>
              </a:ext>
            </a:extLst>
          </p:cNvPr>
          <p:cNvCxnSpPr>
            <a:cxnSpLocks/>
          </p:cNvCxnSpPr>
          <p:nvPr/>
        </p:nvCxnSpPr>
        <p:spPr>
          <a:xfrm>
            <a:off x="-1" y="5773466"/>
            <a:ext cx="12192001" cy="0"/>
          </a:xfrm>
          <a:prstGeom prst="straightConnector1">
            <a:avLst/>
          </a:prstGeom>
          <a:ln w="44450">
            <a:solidFill>
              <a:srgbClr val="5E35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1EE2D78-CB2E-3B4C-A2C8-53284FB4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5"/>
          <a:stretch/>
        </p:blipFill>
        <p:spPr>
          <a:xfrm rot="16442119">
            <a:off x="-3863386" y="-196355"/>
            <a:ext cx="8234618" cy="5839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E59027-305A-8E49-AE53-09EF495D2846}"/>
              </a:ext>
            </a:extLst>
          </p:cNvPr>
          <p:cNvSpPr txBox="1"/>
          <p:nvPr/>
        </p:nvSpPr>
        <p:spPr>
          <a:xfrm>
            <a:off x="3722195" y="473097"/>
            <a:ext cx="722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E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what digital trainees could learn to do for galleries:</a:t>
            </a:r>
            <a:endParaRPr lang="en-US" sz="3600" b="1" dirty="0">
              <a:solidFill>
                <a:srgbClr val="5E3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65F001-3CFC-F545-AEE4-2C2610D2D4CE}"/>
              </a:ext>
            </a:extLst>
          </p:cNvPr>
          <p:cNvSpPr txBox="1"/>
          <p:nvPr/>
        </p:nvSpPr>
        <p:spPr>
          <a:xfrm>
            <a:off x="3722195" y="1751693"/>
            <a:ext cx="70633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Learn how to build partnership with other people, organisations and networks.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Assist </a:t>
            </a:r>
            <a:r>
              <a:rPr lang="en-AU" dirty="0"/>
              <a:t>with the development and delivery of events and activities.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Learn </a:t>
            </a:r>
            <a:r>
              <a:rPr lang="en-AU" dirty="0"/>
              <a:t>how to research new artworks and participatory projects to include in season exhibition and associated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Learn </a:t>
            </a:r>
            <a:r>
              <a:rPr lang="en-AU" dirty="0"/>
              <a:t>how to create different types of content for the gallery or website. These might include content like: text labels for works, interview questions for handbook for our gallery staff.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Learn how to do cataloguing:</a:t>
            </a:r>
            <a:endParaRPr lang="en-A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Use </a:t>
            </a:r>
            <a:r>
              <a:rPr lang="en-AU" dirty="0"/>
              <a:t>photography to produce high quality images of finished artworks for cataloguing purposes and publication on the web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Tag </a:t>
            </a:r>
            <a:r>
              <a:rPr lang="en-AU" dirty="0"/>
              <a:t>new works and record catalogue information in the archive journal in preparation for digitisation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Use </a:t>
            </a:r>
            <a:r>
              <a:rPr lang="en-AU" dirty="0"/>
              <a:t>of the Aboriginal arts centre’s catalogue system (SAM)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358" y="6009588"/>
            <a:ext cx="191431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7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player&#10;&#10;Description automatically generated">
            <a:extLst>
              <a:ext uri="{FF2B5EF4-FFF2-40B4-BE49-F238E27FC236}">
                <a16:creationId xmlns:a16="http://schemas.microsoft.com/office/drawing/2014/main" xmlns="" id="{0EC056D6-5099-7242-8AAB-621D7B52CA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75" y="6054810"/>
            <a:ext cx="2350442" cy="70513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19DC57B-76BD-624B-B83B-3F56FE469205}"/>
              </a:ext>
            </a:extLst>
          </p:cNvPr>
          <p:cNvCxnSpPr>
            <a:cxnSpLocks/>
          </p:cNvCxnSpPr>
          <p:nvPr/>
        </p:nvCxnSpPr>
        <p:spPr>
          <a:xfrm>
            <a:off x="-1" y="5773466"/>
            <a:ext cx="12192001" cy="0"/>
          </a:xfrm>
          <a:prstGeom prst="straightConnector1">
            <a:avLst/>
          </a:prstGeom>
          <a:ln w="44450">
            <a:solidFill>
              <a:srgbClr val="5E35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1EE2D78-CB2E-3B4C-A2C8-53284FB4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5"/>
          <a:stretch/>
        </p:blipFill>
        <p:spPr>
          <a:xfrm rot="16442119">
            <a:off x="-3863386" y="-196355"/>
            <a:ext cx="8234618" cy="5839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E59027-305A-8E49-AE53-09EF495D2846}"/>
              </a:ext>
            </a:extLst>
          </p:cNvPr>
          <p:cNvSpPr txBox="1"/>
          <p:nvPr/>
        </p:nvSpPr>
        <p:spPr>
          <a:xfrm>
            <a:off x="3722195" y="473097"/>
            <a:ext cx="7221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E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opportunities for Aboriginal and or Torres Strait Islander Peoples living in Victoria</a:t>
            </a:r>
            <a:endParaRPr lang="en-US" sz="2800" b="1" dirty="0">
              <a:solidFill>
                <a:srgbClr val="5E3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65F001-3CFC-F545-AEE4-2C2610D2D4CE}"/>
              </a:ext>
            </a:extLst>
          </p:cNvPr>
          <p:cNvSpPr txBox="1"/>
          <p:nvPr/>
        </p:nvSpPr>
        <p:spPr>
          <a:xfrm>
            <a:off x="3722194" y="1751693"/>
            <a:ext cx="73009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40% of all 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ArtsReady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trainee commencements have identified as Aboriginal and or Torres Strait Islander Peoples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 Nation artists make a powerful contribution to the visual arts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ArtsReady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can assist PGAV members wanting to create employment pathways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for Aboriginal and or Torres Strait Islander Peoples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worked with many organisations around the country, the Federal Government, various State Governments, Local Governments and Universities.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currently working with Creative Victoria on First Peoples traineeship program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358" y="6009588"/>
            <a:ext cx="191431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player&#10;&#10;Description automatically generated">
            <a:extLst>
              <a:ext uri="{FF2B5EF4-FFF2-40B4-BE49-F238E27FC236}">
                <a16:creationId xmlns:a16="http://schemas.microsoft.com/office/drawing/2014/main" xmlns="" id="{0EC056D6-5099-7242-8AAB-621D7B52CA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011" y="5922688"/>
            <a:ext cx="2696656" cy="8089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BE741A-A14D-634D-A5C9-B21E83959718}"/>
              </a:ext>
            </a:extLst>
          </p:cNvPr>
          <p:cNvSpPr txBox="1"/>
          <p:nvPr/>
        </p:nvSpPr>
        <p:spPr>
          <a:xfrm>
            <a:off x="4981771" y="2459504"/>
            <a:ext cx="6860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5E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</a:p>
          <a:p>
            <a:pPr algn="r"/>
            <a:r>
              <a:rPr lang="en-US" sz="6000" b="1" dirty="0">
                <a:solidFill>
                  <a:srgbClr val="5E3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6BC2AC-435B-3545-BE0E-28AA003D7628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05" y="0"/>
            <a:ext cx="349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975" y="5945233"/>
            <a:ext cx="191431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1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11E9721CFA743A5683F235A1F54B5" ma:contentTypeVersion="13" ma:contentTypeDescription="Create a new document." ma:contentTypeScope="" ma:versionID="32793b48c9633746ecefee011c53573e">
  <xsd:schema xmlns:xsd="http://www.w3.org/2001/XMLSchema" xmlns:xs="http://www.w3.org/2001/XMLSchema" xmlns:p="http://schemas.microsoft.com/office/2006/metadata/properties" xmlns:ns2="8d5ea141-e32e-46fb-bbb4-85cf65b2a3e0" xmlns:ns3="f5c20203-45d2-418e-9f9d-0cc039220b60" targetNamespace="http://schemas.microsoft.com/office/2006/metadata/properties" ma:root="true" ma:fieldsID="17485e32c58b4c239372805e2e75c4a9" ns2:_="" ns3:_="">
    <xsd:import namespace="8d5ea141-e32e-46fb-bbb4-85cf65b2a3e0"/>
    <xsd:import namespace="f5c20203-45d2-418e-9f9d-0cc039220b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a141-e32e-46fb-bbb4-85cf65b2a3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20203-45d2-418e-9f9d-0cc039220b6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d5ea141-e32e-46fb-bbb4-85cf65b2a3e0" xsi:nil="true"/>
  </documentManagement>
</p:properties>
</file>

<file path=customXml/itemProps1.xml><?xml version="1.0" encoding="utf-8"?>
<ds:datastoreItem xmlns:ds="http://schemas.openxmlformats.org/officeDocument/2006/customXml" ds:itemID="{24818AF8-6979-49EA-B40B-32FFD9E942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EBBB39-250E-4AA6-B2DD-6FFB1AA0A6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ea141-e32e-46fb-bbb4-85cf65b2a3e0"/>
    <ds:schemaRef ds:uri="f5c20203-45d2-418e-9f9d-0cc039220b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F44D77-4952-4AA6-B5E6-8BBCA02719AF}">
  <ds:schemaRefs>
    <ds:schemaRef ds:uri="http://schemas.microsoft.com/office/2006/documentManagement/types"/>
    <ds:schemaRef ds:uri="http://purl.org/dc/elements/1.1/"/>
    <ds:schemaRef ds:uri="8d5ea141-e32e-46fb-bbb4-85cf65b2a3e0"/>
    <ds:schemaRef ds:uri="http://schemas.microsoft.com/office/2006/metadata/properties"/>
    <ds:schemaRef ds:uri="http://purl.org/dc/terms/"/>
    <ds:schemaRef ds:uri="http://www.w3.org/XML/1998/namespace"/>
    <ds:schemaRef ds:uri="f5c20203-45d2-418e-9f9d-0cc039220b60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460</Words>
  <Application>Microsoft Office PowerPoint</Application>
  <PresentationFormat>Widescreen</PresentationFormat>
  <Paragraphs>28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Wilson</dc:creator>
  <cp:lastModifiedBy>Andrew Murray</cp:lastModifiedBy>
  <cp:revision>18</cp:revision>
  <dcterms:created xsi:type="dcterms:W3CDTF">2020-07-15T23:31:19Z</dcterms:created>
  <dcterms:modified xsi:type="dcterms:W3CDTF">2021-03-29T01:34:54Z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0x01010073E11E9721CFA743A5683F235A1F54B5</vt:lpwstr>
  </property>
</Properties>
</file>